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9"/>
  </p:normalViewPr>
  <p:slideViewPr>
    <p:cSldViewPr snapToGrid="0">
      <p:cViewPr varScale="1">
        <p:scale>
          <a:sx n="101" d="100"/>
          <a:sy n="101" d="100"/>
        </p:scale>
        <p:origin x="90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23FEA57E-7C1A-457B-A4CD-5DCEB057B502}" type="datetime1">
              <a:rPr lang="en-US" smtClean="0"/>
              <a:t>1/27/23</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959585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11789749-A4CD-447F-8298-2B7988C91CEA}" type="datetime1">
              <a:rPr lang="en-US" smtClean="0"/>
              <a:t>1/27/23</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319660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BA0444D3-C0BA-4587-A56C-581AB9F841BE}" type="datetime1">
              <a:rPr lang="en-US" smtClean="0"/>
              <a:t>1/27/23</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661181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201AF2CE-4F37-411C-A3EE-BBBE223265BF}" type="datetime1">
              <a:rPr lang="en-US" smtClean="0"/>
              <a:t>1/27/23</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781436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C96083D4-708C-4BB5-B4FD-30CE9FA12FD5}" type="datetime1">
              <a:rPr lang="en-US" smtClean="0"/>
              <a:t>1/27/23</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108588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D0D239B2-65BC-4C2A-A62B-3EABFE9590E4}" type="datetime1">
              <a:rPr lang="en-US" smtClean="0"/>
              <a:t>1/27/23</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391952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85E05F5A-E4A3-476F-A89E-C2B73F2431E4}" type="datetime1">
              <a:rPr lang="en-US" smtClean="0"/>
              <a:t>1/27/23</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37793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E3761515-4A26-4F31-9F61-5A10B1FABBFC}" type="datetime1">
              <a:rPr lang="en-US" smtClean="0"/>
              <a:t>1/27/23</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9257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4A75DC65-7D1F-4BAB-9695-F7E734143E14}" type="datetime1">
              <a:rPr lang="en-US" smtClean="0"/>
              <a:t>1/27/23</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426732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7E624077-BD55-4036-8E92-6558FDF3B653}" type="datetime1">
              <a:rPr lang="en-US" smtClean="0"/>
              <a:t>1/27/23</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455058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804225F2-7107-4609-BCC2-77C63064A5E8}" type="datetime1">
              <a:rPr lang="en-US" smtClean="0"/>
              <a:t>1/27/23</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4155443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1/27/23</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1264483359"/>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7" r:id="rId6"/>
    <p:sldLayoutId id="2147483732" r:id="rId7"/>
    <p:sldLayoutId id="2147483733" r:id="rId8"/>
    <p:sldLayoutId id="2147483734" r:id="rId9"/>
    <p:sldLayoutId id="2147483736" r:id="rId10"/>
    <p:sldLayoutId id="2147483735" r:id="rId11"/>
  </p:sldLayoutIdLs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F642132-805A-497E-9C84-8D6774339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1E7F1DA-407F-41FD-AC0F-D9CAD11876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1800" y="685800"/>
            <a:ext cx="4724400" cy="54864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C5AAE5-FEBD-359A-DA61-0406DCF170CD}"/>
              </a:ext>
            </a:extLst>
          </p:cNvPr>
          <p:cNvSpPr>
            <a:spLocks noGrp="1"/>
          </p:cNvSpPr>
          <p:nvPr>
            <p:ph type="ctrTitle"/>
          </p:nvPr>
        </p:nvSpPr>
        <p:spPr>
          <a:xfrm>
            <a:off x="7467600" y="1371599"/>
            <a:ext cx="3390900" cy="2360429"/>
          </a:xfrm>
        </p:spPr>
        <p:txBody>
          <a:bodyPr>
            <a:noAutofit/>
          </a:bodyPr>
          <a:lstStyle/>
          <a:p>
            <a:r>
              <a:rPr lang="en-US" sz="2800" dirty="0">
                <a:solidFill>
                  <a:schemeClr val="bg2"/>
                </a:solidFill>
              </a:rPr>
              <a:t>Comm Studies &amp; Mass Media Academic Program Review</a:t>
            </a:r>
          </a:p>
        </p:txBody>
      </p:sp>
      <p:sp>
        <p:nvSpPr>
          <p:cNvPr id="3" name="Subtitle 2">
            <a:extLst>
              <a:ext uri="{FF2B5EF4-FFF2-40B4-BE49-F238E27FC236}">
                <a16:creationId xmlns:a16="http://schemas.microsoft.com/office/drawing/2014/main" id="{815B0481-5AAD-A6C5-B310-380D069CA10B}"/>
              </a:ext>
            </a:extLst>
          </p:cNvPr>
          <p:cNvSpPr>
            <a:spLocks noGrp="1"/>
          </p:cNvSpPr>
          <p:nvPr>
            <p:ph type="subTitle" idx="1"/>
          </p:nvPr>
        </p:nvSpPr>
        <p:spPr>
          <a:xfrm>
            <a:off x="7467600" y="4114800"/>
            <a:ext cx="3390900" cy="1371601"/>
          </a:xfrm>
        </p:spPr>
        <p:txBody>
          <a:bodyPr>
            <a:normAutofit/>
          </a:bodyPr>
          <a:lstStyle/>
          <a:p>
            <a:r>
              <a:rPr lang="en-US" dirty="0">
                <a:solidFill>
                  <a:schemeClr val="bg2"/>
                </a:solidFill>
              </a:rPr>
              <a:t>A process overview, and what faculty need to contribute</a:t>
            </a:r>
          </a:p>
        </p:txBody>
      </p:sp>
      <p:pic>
        <p:nvPicPr>
          <p:cNvPr id="4" name="Picture 3">
            <a:extLst>
              <a:ext uri="{FF2B5EF4-FFF2-40B4-BE49-F238E27FC236}">
                <a16:creationId xmlns:a16="http://schemas.microsoft.com/office/drawing/2014/main" id="{707D8D56-E9C9-4743-A4FC-CA7E6505190F}"/>
              </a:ext>
            </a:extLst>
          </p:cNvPr>
          <p:cNvPicPr>
            <a:picLocks noChangeAspect="1"/>
          </p:cNvPicPr>
          <p:nvPr/>
        </p:nvPicPr>
        <p:blipFill rotWithShape="1">
          <a:blip r:embed="rId2"/>
          <a:srcRect l="18855" r="14478"/>
          <a:stretch/>
        </p:blipFill>
        <p:spPr>
          <a:xfrm>
            <a:off x="1" y="10"/>
            <a:ext cx="6096000" cy="6857990"/>
          </a:xfrm>
          <a:prstGeom prst="rect">
            <a:avLst/>
          </a:prstGeom>
        </p:spPr>
      </p:pic>
    </p:spTree>
    <p:extLst>
      <p:ext uri="{BB962C8B-B14F-4D97-AF65-F5344CB8AC3E}">
        <p14:creationId xmlns:p14="http://schemas.microsoft.com/office/powerpoint/2010/main" val="619271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E8C9FE-1716-620E-0100-38B4B78D0FEE}"/>
              </a:ext>
            </a:extLst>
          </p:cNvPr>
          <p:cNvSpPr>
            <a:spLocks noGrp="1"/>
          </p:cNvSpPr>
          <p:nvPr>
            <p:ph type="title"/>
          </p:nvPr>
        </p:nvSpPr>
        <p:spPr>
          <a:xfrm>
            <a:off x="1371599" y="1010097"/>
            <a:ext cx="9486901" cy="770859"/>
          </a:xfrm>
        </p:spPr>
        <p:txBody>
          <a:bodyPr anchor="b">
            <a:normAutofit/>
          </a:bodyPr>
          <a:lstStyle/>
          <a:p>
            <a:pPr algn="ctr"/>
            <a:r>
              <a:rPr lang="en-US" dirty="0"/>
              <a:t>About the Programs</a:t>
            </a:r>
          </a:p>
        </p:txBody>
      </p:sp>
      <p:sp>
        <p:nvSpPr>
          <p:cNvPr id="3" name="Content Placeholder 2">
            <a:extLst>
              <a:ext uri="{FF2B5EF4-FFF2-40B4-BE49-F238E27FC236}">
                <a16:creationId xmlns:a16="http://schemas.microsoft.com/office/drawing/2014/main" id="{D56FC15D-1037-73C9-A685-A2DC21A53B45}"/>
              </a:ext>
            </a:extLst>
          </p:cNvPr>
          <p:cNvSpPr>
            <a:spLocks noGrp="1"/>
          </p:cNvSpPr>
          <p:nvPr>
            <p:ph idx="1"/>
          </p:nvPr>
        </p:nvSpPr>
        <p:spPr>
          <a:xfrm>
            <a:off x="1371600" y="1915886"/>
            <a:ext cx="9486902" cy="3831013"/>
          </a:xfrm>
        </p:spPr>
        <p:txBody>
          <a:bodyPr>
            <a:normAutofit/>
          </a:bodyPr>
          <a:lstStyle/>
          <a:p>
            <a:r>
              <a:rPr lang="en-US" dirty="0"/>
              <a:t>What is the story or mission of your program? How did the program come to be, and what have we accomplished? What are the program’s goals and values? What makes the program unique or special?</a:t>
            </a:r>
          </a:p>
          <a:p>
            <a:r>
              <a:rPr lang="en-US" dirty="0"/>
              <a:t>How does this program support the Philadelphia community?</a:t>
            </a:r>
          </a:p>
          <a:p>
            <a:r>
              <a:rPr lang="en-US" dirty="0"/>
              <a:t>Who are your faculty? Academic and professional scholarship, etc.?</a:t>
            </a:r>
          </a:p>
          <a:p>
            <a:r>
              <a:rPr lang="en-US" dirty="0"/>
              <a:t>Describe the students your program serves. What are their goals, academic and professional? How does the program impact the future of these students?</a:t>
            </a:r>
          </a:p>
          <a:p>
            <a:endParaRPr lang="en-US" dirty="0"/>
          </a:p>
        </p:txBody>
      </p:sp>
    </p:spTree>
    <p:extLst>
      <p:ext uri="{BB962C8B-B14F-4D97-AF65-F5344CB8AC3E}">
        <p14:creationId xmlns:p14="http://schemas.microsoft.com/office/powerpoint/2010/main" val="1364462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E8C9FE-1716-620E-0100-38B4B78D0FEE}"/>
              </a:ext>
            </a:extLst>
          </p:cNvPr>
          <p:cNvSpPr>
            <a:spLocks noGrp="1"/>
          </p:cNvSpPr>
          <p:nvPr>
            <p:ph type="title"/>
          </p:nvPr>
        </p:nvSpPr>
        <p:spPr>
          <a:xfrm>
            <a:off x="1371599" y="1010097"/>
            <a:ext cx="9486901" cy="770859"/>
          </a:xfrm>
        </p:spPr>
        <p:txBody>
          <a:bodyPr anchor="b">
            <a:normAutofit/>
          </a:bodyPr>
          <a:lstStyle/>
          <a:p>
            <a:pPr algn="ctr"/>
            <a:r>
              <a:rPr lang="en-US" dirty="0"/>
              <a:t>Program Design</a:t>
            </a:r>
          </a:p>
        </p:txBody>
      </p:sp>
      <p:sp>
        <p:nvSpPr>
          <p:cNvPr id="3" name="Content Placeholder 2">
            <a:extLst>
              <a:ext uri="{FF2B5EF4-FFF2-40B4-BE49-F238E27FC236}">
                <a16:creationId xmlns:a16="http://schemas.microsoft.com/office/drawing/2014/main" id="{D56FC15D-1037-73C9-A685-A2DC21A53B45}"/>
              </a:ext>
            </a:extLst>
          </p:cNvPr>
          <p:cNvSpPr>
            <a:spLocks noGrp="1"/>
          </p:cNvSpPr>
          <p:nvPr>
            <p:ph idx="1"/>
          </p:nvPr>
        </p:nvSpPr>
        <p:spPr>
          <a:xfrm>
            <a:off x="1371600" y="1915886"/>
            <a:ext cx="9486902" cy="3831013"/>
          </a:xfrm>
        </p:spPr>
        <p:txBody>
          <a:bodyPr>
            <a:normAutofit fontScale="92500" lnSpcReduction="20000"/>
          </a:bodyPr>
          <a:lstStyle/>
          <a:p>
            <a:r>
              <a:rPr lang="en-US" dirty="0"/>
              <a:t>What are the knowledge and skills the program is designed to teach? How does the curriculum support these objectives? How do your faculty support these objectives (professional and academic credentials)?</a:t>
            </a:r>
          </a:p>
          <a:p>
            <a:r>
              <a:rPr lang="en-US" dirty="0"/>
              <a:t>How has the progression through course sequences been developed?</a:t>
            </a:r>
          </a:p>
          <a:p>
            <a:r>
              <a:rPr lang="en-US" dirty="0"/>
              <a:t>How do any additional resources support the classroom curriculum? Do they meet industry standards?</a:t>
            </a:r>
          </a:p>
          <a:p>
            <a:r>
              <a:rPr lang="en-US" dirty="0"/>
              <a:t>What instructional methods are used by faculty?</a:t>
            </a:r>
          </a:p>
          <a:p>
            <a:r>
              <a:rPr lang="en-US" dirty="0"/>
              <a:t>How do you determine if students are making good academic progress?</a:t>
            </a:r>
          </a:p>
          <a:p>
            <a:r>
              <a:rPr lang="en-US" dirty="0"/>
              <a:t>How is general education integrated into the program?</a:t>
            </a:r>
          </a:p>
          <a:p>
            <a:r>
              <a:rPr lang="en-US" dirty="0"/>
              <a:t>Why is this program important to students, the college, the community?</a:t>
            </a:r>
          </a:p>
        </p:txBody>
      </p:sp>
    </p:spTree>
    <p:extLst>
      <p:ext uri="{BB962C8B-B14F-4D97-AF65-F5344CB8AC3E}">
        <p14:creationId xmlns:p14="http://schemas.microsoft.com/office/powerpoint/2010/main" val="2334173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E8C9FE-1716-620E-0100-38B4B78D0FEE}"/>
              </a:ext>
            </a:extLst>
          </p:cNvPr>
          <p:cNvSpPr>
            <a:spLocks noGrp="1"/>
          </p:cNvSpPr>
          <p:nvPr>
            <p:ph type="title"/>
          </p:nvPr>
        </p:nvSpPr>
        <p:spPr>
          <a:xfrm>
            <a:off x="1371599" y="1010097"/>
            <a:ext cx="9486901" cy="770859"/>
          </a:xfrm>
        </p:spPr>
        <p:txBody>
          <a:bodyPr anchor="b">
            <a:normAutofit/>
          </a:bodyPr>
          <a:lstStyle/>
          <a:p>
            <a:pPr algn="ctr"/>
            <a:r>
              <a:rPr lang="en-US" dirty="0"/>
              <a:t>Student success</a:t>
            </a:r>
          </a:p>
        </p:txBody>
      </p:sp>
      <p:sp>
        <p:nvSpPr>
          <p:cNvPr id="3" name="Content Placeholder 2">
            <a:extLst>
              <a:ext uri="{FF2B5EF4-FFF2-40B4-BE49-F238E27FC236}">
                <a16:creationId xmlns:a16="http://schemas.microsoft.com/office/drawing/2014/main" id="{D56FC15D-1037-73C9-A685-A2DC21A53B45}"/>
              </a:ext>
            </a:extLst>
          </p:cNvPr>
          <p:cNvSpPr>
            <a:spLocks noGrp="1"/>
          </p:cNvSpPr>
          <p:nvPr>
            <p:ph idx="1"/>
          </p:nvPr>
        </p:nvSpPr>
        <p:spPr>
          <a:xfrm>
            <a:off x="1371600" y="1915886"/>
            <a:ext cx="9486902" cy="3831013"/>
          </a:xfrm>
        </p:spPr>
        <p:txBody>
          <a:bodyPr>
            <a:normAutofit/>
          </a:bodyPr>
          <a:lstStyle/>
          <a:p>
            <a:r>
              <a:rPr lang="en-US" dirty="0"/>
              <a:t>How does the program track student progress?</a:t>
            </a:r>
          </a:p>
          <a:p>
            <a:r>
              <a:rPr lang="en-US" dirty="0"/>
              <a:t>How do the faculty support struggling students?</a:t>
            </a:r>
          </a:p>
        </p:txBody>
      </p:sp>
    </p:spTree>
    <p:extLst>
      <p:ext uri="{BB962C8B-B14F-4D97-AF65-F5344CB8AC3E}">
        <p14:creationId xmlns:p14="http://schemas.microsoft.com/office/powerpoint/2010/main" val="3105353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E8C9FE-1716-620E-0100-38B4B78D0FEE}"/>
              </a:ext>
            </a:extLst>
          </p:cNvPr>
          <p:cNvSpPr>
            <a:spLocks noGrp="1"/>
          </p:cNvSpPr>
          <p:nvPr>
            <p:ph type="title"/>
          </p:nvPr>
        </p:nvSpPr>
        <p:spPr>
          <a:xfrm>
            <a:off x="1371599" y="1010097"/>
            <a:ext cx="9486901" cy="770859"/>
          </a:xfrm>
        </p:spPr>
        <p:txBody>
          <a:bodyPr anchor="b">
            <a:normAutofit/>
          </a:bodyPr>
          <a:lstStyle/>
          <a:p>
            <a:pPr algn="ctr"/>
            <a:r>
              <a:rPr lang="en-US" dirty="0"/>
              <a:t>Workforce/transfer</a:t>
            </a:r>
          </a:p>
        </p:txBody>
      </p:sp>
      <p:sp>
        <p:nvSpPr>
          <p:cNvPr id="3" name="Content Placeholder 2">
            <a:extLst>
              <a:ext uri="{FF2B5EF4-FFF2-40B4-BE49-F238E27FC236}">
                <a16:creationId xmlns:a16="http://schemas.microsoft.com/office/drawing/2014/main" id="{D56FC15D-1037-73C9-A685-A2DC21A53B45}"/>
              </a:ext>
            </a:extLst>
          </p:cNvPr>
          <p:cNvSpPr>
            <a:spLocks noGrp="1"/>
          </p:cNvSpPr>
          <p:nvPr>
            <p:ph idx="1"/>
          </p:nvPr>
        </p:nvSpPr>
        <p:spPr>
          <a:xfrm>
            <a:off x="1371600" y="1915886"/>
            <a:ext cx="9486902" cy="3831013"/>
          </a:xfrm>
        </p:spPr>
        <p:txBody>
          <a:bodyPr>
            <a:normAutofit/>
          </a:bodyPr>
          <a:lstStyle/>
          <a:p>
            <a:r>
              <a:rPr lang="en-US" dirty="0"/>
              <a:t>Discuss qualitative evidence of students going into the workforce/transfer after leaving your program, either before or after graduation.</a:t>
            </a:r>
          </a:p>
          <a:p>
            <a:r>
              <a:rPr lang="en-US" dirty="0"/>
              <a:t>Where are they working or continuing their education?</a:t>
            </a:r>
          </a:p>
          <a:p>
            <a:pPr lvl="1"/>
            <a:r>
              <a:rPr lang="en-US" sz="2400" dirty="0"/>
              <a:t>If available, provide qualitative stories of the student experience</a:t>
            </a:r>
          </a:p>
          <a:p>
            <a:pPr lvl="1"/>
            <a:r>
              <a:rPr lang="en-US" sz="2400" dirty="0"/>
              <a:t>If available, provide qualitative stories about students' success in the workplace or transfer</a:t>
            </a:r>
          </a:p>
        </p:txBody>
      </p:sp>
    </p:spTree>
    <p:extLst>
      <p:ext uri="{BB962C8B-B14F-4D97-AF65-F5344CB8AC3E}">
        <p14:creationId xmlns:p14="http://schemas.microsoft.com/office/powerpoint/2010/main" val="3358466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E8C9FE-1716-620E-0100-38B4B78D0FEE}"/>
              </a:ext>
            </a:extLst>
          </p:cNvPr>
          <p:cNvSpPr>
            <a:spLocks noGrp="1"/>
          </p:cNvSpPr>
          <p:nvPr>
            <p:ph type="title"/>
          </p:nvPr>
        </p:nvSpPr>
        <p:spPr>
          <a:xfrm>
            <a:off x="1371599" y="1010097"/>
            <a:ext cx="9486901" cy="770859"/>
          </a:xfrm>
        </p:spPr>
        <p:txBody>
          <a:bodyPr anchor="b">
            <a:normAutofit/>
          </a:bodyPr>
          <a:lstStyle/>
          <a:p>
            <a:pPr algn="ctr"/>
            <a:r>
              <a:rPr lang="en-US" dirty="0"/>
              <a:t>Future of the program/field</a:t>
            </a:r>
          </a:p>
        </p:txBody>
      </p:sp>
      <p:sp>
        <p:nvSpPr>
          <p:cNvPr id="3" name="Content Placeholder 2">
            <a:extLst>
              <a:ext uri="{FF2B5EF4-FFF2-40B4-BE49-F238E27FC236}">
                <a16:creationId xmlns:a16="http://schemas.microsoft.com/office/drawing/2014/main" id="{D56FC15D-1037-73C9-A685-A2DC21A53B45}"/>
              </a:ext>
            </a:extLst>
          </p:cNvPr>
          <p:cNvSpPr>
            <a:spLocks noGrp="1"/>
          </p:cNvSpPr>
          <p:nvPr>
            <p:ph idx="1"/>
          </p:nvPr>
        </p:nvSpPr>
        <p:spPr>
          <a:xfrm>
            <a:off x="1371600" y="1915886"/>
            <a:ext cx="9486902" cy="3831013"/>
          </a:xfrm>
        </p:spPr>
        <p:txBody>
          <a:bodyPr>
            <a:normAutofit/>
          </a:bodyPr>
          <a:lstStyle/>
          <a:p>
            <a:r>
              <a:rPr lang="en-US" dirty="0"/>
              <a:t>W</a:t>
            </a:r>
            <a:r>
              <a:rPr lang="en-US" sz="2400" dirty="0"/>
              <a:t>hat changes (legal, technological, economic, etc.) are occurring that will affect graduates' employment? </a:t>
            </a:r>
            <a:r>
              <a:rPr lang="en-US" dirty="0"/>
              <a:t>H</a:t>
            </a:r>
            <a:r>
              <a:rPr lang="en-US" sz="2400" dirty="0"/>
              <a:t>ow is the program keeping abreast of them?</a:t>
            </a:r>
          </a:p>
          <a:p>
            <a:r>
              <a:rPr lang="en-US" sz="2400" dirty="0"/>
              <a:t>How is the field/discipline changing? How are you ensuring your program is current? What are the macro-trends for enrollment?</a:t>
            </a:r>
          </a:p>
          <a:p>
            <a:r>
              <a:rPr lang="en-US" sz="2400" dirty="0"/>
              <a:t>How do you prepare your students to participate in the field now and in the future?</a:t>
            </a:r>
          </a:p>
          <a:p>
            <a:r>
              <a:rPr lang="en-US" sz="2400" dirty="0"/>
              <a:t>How do the program and faculty connect with industry leaders? </a:t>
            </a:r>
          </a:p>
          <a:p>
            <a:r>
              <a:rPr lang="en-US" sz="2400" dirty="0"/>
              <a:t>How does the program connect with potential transfer partners? </a:t>
            </a:r>
          </a:p>
        </p:txBody>
      </p:sp>
    </p:spTree>
    <p:extLst>
      <p:ext uri="{BB962C8B-B14F-4D97-AF65-F5344CB8AC3E}">
        <p14:creationId xmlns:p14="http://schemas.microsoft.com/office/powerpoint/2010/main" val="8298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FF9146B-4CCD-4CDB-AB9C-458005307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E8C9FE-1716-620E-0100-38B4B78D0FEE}"/>
              </a:ext>
            </a:extLst>
          </p:cNvPr>
          <p:cNvSpPr>
            <a:spLocks noGrp="1"/>
          </p:cNvSpPr>
          <p:nvPr>
            <p:ph type="title"/>
          </p:nvPr>
        </p:nvSpPr>
        <p:spPr>
          <a:xfrm>
            <a:off x="1371599" y="1010097"/>
            <a:ext cx="9486901" cy="770859"/>
          </a:xfrm>
        </p:spPr>
        <p:txBody>
          <a:bodyPr anchor="b">
            <a:normAutofit fontScale="90000"/>
          </a:bodyPr>
          <a:lstStyle/>
          <a:p>
            <a:pPr algn="ctr"/>
            <a:r>
              <a:rPr lang="en-US" dirty="0"/>
              <a:t>What unit chair needs from faculty</a:t>
            </a:r>
          </a:p>
        </p:txBody>
      </p:sp>
      <p:sp>
        <p:nvSpPr>
          <p:cNvPr id="3" name="Content Placeholder 2">
            <a:extLst>
              <a:ext uri="{FF2B5EF4-FFF2-40B4-BE49-F238E27FC236}">
                <a16:creationId xmlns:a16="http://schemas.microsoft.com/office/drawing/2014/main" id="{D56FC15D-1037-73C9-A685-A2DC21A53B45}"/>
              </a:ext>
            </a:extLst>
          </p:cNvPr>
          <p:cNvSpPr>
            <a:spLocks noGrp="1"/>
          </p:cNvSpPr>
          <p:nvPr>
            <p:ph idx="1"/>
          </p:nvPr>
        </p:nvSpPr>
        <p:spPr>
          <a:xfrm>
            <a:off x="1371600" y="1915886"/>
            <a:ext cx="9486902" cy="3831013"/>
          </a:xfrm>
        </p:spPr>
        <p:txBody>
          <a:bodyPr>
            <a:normAutofit fontScale="92500"/>
          </a:bodyPr>
          <a:lstStyle/>
          <a:p>
            <a:r>
              <a:rPr lang="en-US" sz="2400" dirty="0"/>
              <a:t>Chart of Program Faculty: Name, Rank, Courses Taught, Service to the College/Professional Contributions (publications, presentations, etc.)</a:t>
            </a:r>
          </a:p>
          <a:p>
            <a:r>
              <a:rPr lang="en-US" dirty="0"/>
              <a:t>Help with writing about the future of the field and discipline</a:t>
            </a:r>
          </a:p>
          <a:p>
            <a:r>
              <a:rPr lang="en-US" dirty="0"/>
              <a:t>Qualitative data of the student experience:</a:t>
            </a:r>
          </a:p>
          <a:p>
            <a:pPr lvl="1"/>
            <a:r>
              <a:rPr lang="en-US" sz="2400" dirty="0"/>
              <a:t>Good stories about how faculty have supported students</a:t>
            </a:r>
          </a:p>
          <a:p>
            <a:pPr lvl="1"/>
            <a:r>
              <a:rPr lang="en-US" sz="2400" dirty="0"/>
              <a:t>Stories of students we kept in touch with after transfer and their experiences</a:t>
            </a:r>
          </a:p>
          <a:p>
            <a:pPr lvl="1"/>
            <a:r>
              <a:rPr lang="en-US" sz="2400" dirty="0"/>
              <a:t>Stories of students we kept in touch with who have transitioned into the work force</a:t>
            </a:r>
          </a:p>
          <a:p>
            <a:pPr lvl="1"/>
            <a:r>
              <a:rPr lang="en-US" sz="2400" dirty="0"/>
              <a:t>In short: </a:t>
            </a:r>
            <a:r>
              <a:rPr lang="en-US" sz="2400" i="1" dirty="0"/>
              <a:t>Good storytelling that helps outsiders understand the value of our programs</a:t>
            </a:r>
          </a:p>
          <a:p>
            <a:endParaRPr lang="en-US" sz="2400" dirty="0"/>
          </a:p>
          <a:p>
            <a:endParaRPr lang="en-US" sz="2400" dirty="0"/>
          </a:p>
        </p:txBody>
      </p:sp>
    </p:spTree>
    <p:extLst>
      <p:ext uri="{BB962C8B-B14F-4D97-AF65-F5344CB8AC3E}">
        <p14:creationId xmlns:p14="http://schemas.microsoft.com/office/powerpoint/2010/main" val="2392097613"/>
      </p:ext>
    </p:extLst>
  </p:cSld>
  <p:clrMapOvr>
    <a:masterClrMapping/>
  </p:clrMapOvr>
</p:sld>
</file>

<file path=ppt/theme/theme1.xml><?xml version="1.0" encoding="utf-8"?>
<a:theme xmlns:a="http://schemas.openxmlformats.org/drawingml/2006/main" name="ClassicFrameVTI">
  <a:themeElements>
    <a:clrScheme name="AnalogousFromLightSeedRightStep">
      <a:dk1>
        <a:srgbClr val="000000"/>
      </a:dk1>
      <a:lt1>
        <a:srgbClr val="FFFFFF"/>
      </a:lt1>
      <a:dk2>
        <a:srgbClr val="243141"/>
      </a:dk2>
      <a:lt2>
        <a:srgbClr val="E2E3E8"/>
      </a:lt2>
      <a:accent1>
        <a:srgbClr val="AAA180"/>
      </a:accent1>
      <a:accent2>
        <a:srgbClr val="9CA671"/>
      </a:accent2>
      <a:accent3>
        <a:srgbClr val="8FA880"/>
      </a:accent3>
      <a:accent4>
        <a:srgbClr val="76AD78"/>
      </a:accent4>
      <a:accent5>
        <a:srgbClr val="81AB94"/>
      </a:accent5>
      <a:accent6>
        <a:srgbClr val="74AAA2"/>
      </a:accent6>
      <a:hlink>
        <a:srgbClr val="6978AE"/>
      </a:hlink>
      <a:folHlink>
        <a:srgbClr val="7F7F7F"/>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docProps/app.xml><?xml version="1.0" encoding="utf-8"?>
<Properties xmlns="http://schemas.openxmlformats.org/officeDocument/2006/extended-properties" xmlns:vt="http://schemas.openxmlformats.org/officeDocument/2006/docPropsVTypes">
  <TotalTime>214</TotalTime>
  <Words>488</Words>
  <Application>Microsoft Macintosh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Gill Sans MT</vt:lpstr>
      <vt:lpstr>Goudy Old Style</vt:lpstr>
      <vt:lpstr>ClassicFrameVTI</vt:lpstr>
      <vt:lpstr>Comm Studies &amp; Mass Media Academic Program Review</vt:lpstr>
      <vt:lpstr>About the Programs</vt:lpstr>
      <vt:lpstr>Program Design</vt:lpstr>
      <vt:lpstr>Student success</vt:lpstr>
      <vt:lpstr>Workforce/transfer</vt:lpstr>
      <vt:lpstr>Future of the program/field</vt:lpstr>
      <vt:lpstr>What unit chair needs from faculty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 Studies &amp; Mass Media Academic Program Review</dc:title>
  <dc:creator>David Raskin</dc:creator>
  <cp:lastModifiedBy>David Raskin</cp:lastModifiedBy>
  <cp:revision>6</cp:revision>
  <dcterms:created xsi:type="dcterms:W3CDTF">2023-01-25T23:33:54Z</dcterms:created>
  <dcterms:modified xsi:type="dcterms:W3CDTF">2023-01-27T15:09:41Z</dcterms:modified>
</cp:coreProperties>
</file>