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C00"/>
    <a:srgbClr val="FFA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16" y="22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3B6E43-F7D2-421C-B120-E94637939193}" type="datetime1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8E8266A-B963-4DFC-9665-98493B59D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2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Course Key for Craig’s Sections: </a:t>
            </a:r>
            <a:r>
              <a:rPr lang="en-US" b="1" dirty="0" smtClean="0"/>
              <a:t>CM-9781133113171-0000056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8266A-B963-4DFC-9665-98493B59DB9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3725" y="1171575"/>
            <a:ext cx="23717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ngagement_Slide_footer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5425" y="5972175"/>
            <a:ext cx="8693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ngagement_Slide_header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5425" y="274638"/>
            <a:ext cx="8693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57200" y="6205538"/>
            <a:ext cx="264795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5666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132"/>
            <a:ext cx="8229600" cy="42283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97363" y="2489200"/>
            <a:ext cx="37623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PT_Template_v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1138" y="254000"/>
            <a:ext cx="4111625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S_Logo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0850"/>
            <a:ext cx="21971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34975" y="3009900"/>
            <a:ext cx="36290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4" y="254000"/>
            <a:ext cx="4216396" cy="6388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4A94-0F6F-4581-8DEB-B6B50788B684}" type="datetime1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7AB6-5645-497A-9A30-97746A396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98F290D-4EE6-4C08-93F8-04070EDA7C85}" type="datetime1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DB91869-9D42-47BA-9604-5C4C5B16F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699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de_Arr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2438" y="4776788"/>
            <a:ext cx="30638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ngage_Title_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8" y="206375"/>
            <a:ext cx="87598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Diagonal Corner Rectangle 7"/>
          <p:cNvSpPr/>
          <p:nvPr/>
        </p:nvSpPr>
        <p:spPr>
          <a:xfrm flipH="1">
            <a:off x="428392" y="440586"/>
            <a:ext cx="4151546" cy="1197714"/>
          </a:xfrm>
          <a:prstGeom prst="round2DiagRect">
            <a:avLst>
              <a:gd name="adj1" fmla="val 19299"/>
              <a:gd name="adj2" fmla="val 0"/>
            </a:avLst>
          </a:prstGeom>
          <a:solidFill>
            <a:schemeClr val="bg1"/>
          </a:solidFill>
          <a:ln w="50800">
            <a:noFill/>
          </a:ln>
          <a:effectLst>
            <a:innerShdw blurRad="69850" dist="38100" dir="14040000">
              <a:srgbClr val="000000">
                <a:alpha val="41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6113" y="5868988"/>
            <a:ext cx="52133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_Pinwhee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613" y="749300"/>
            <a:ext cx="5207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L_Logo_Tex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6675" y="812800"/>
            <a:ext cx="28686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L_EngServices_Bar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30313" y="1136650"/>
            <a:ext cx="297973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1075" y="3224213"/>
            <a:ext cx="45577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1" dir="3239996" algn="l" rotWithShape="0">
              <a:srgbClr val="808080">
                <a:alpha val="60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27662"/>
          </a:xfrm>
        </p:spPr>
        <p:txBody>
          <a:bodyPr/>
          <a:lstStyle/>
          <a:p>
            <a:pPr algn="ctr">
              <a:buNone/>
            </a:pPr>
            <a:r>
              <a:rPr lang="en-US" sz="4400" i="1" dirty="0" smtClean="0"/>
              <a:t>Have a great semester!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http://news.cengage.com/wp-content/uploads/2011/05/CL_Logo_RGB_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4072" y="2910492"/>
            <a:ext cx="5736071" cy="2505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99000" y="254000"/>
            <a:ext cx="4216400" cy="6388100"/>
          </a:xfrm>
        </p:spPr>
        <p:txBody>
          <a:bodyPr/>
          <a:lstStyle/>
          <a:p>
            <a:r>
              <a:rPr lang="en-US" dirty="0" smtClean="0">
                <a:ea typeface="ヒラギノ角ゴ Pro W3" charset="-128"/>
              </a:rPr>
              <a:t>Welcome to </a:t>
            </a:r>
            <a:r>
              <a:rPr lang="en-US" dirty="0" smtClean="0">
                <a:ea typeface="ヒラギノ角ゴ Pro W3" charset="-128"/>
              </a:rPr>
              <a:t/>
            </a:r>
            <a:br>
              <a:rPr lang="en-US" dirty="0" smtClean="0">
                <a:ea typeface="ヒラギノ角ゴ Pro W3" charset="-128"/>
              </a:rPr>
            </a:br>
            <a:r>
              <a:rPr lang="en-US" dirty="0" smtClean="0">
                <a:ea typeface="ヒラギノ角ゴ Pro W3" charset="-128"/>
              </a:rPr>
              <a:t>Database Management Systems</a:t>
            </a:r>
            <a:endParaRPr lang="en-US" dirty="0" smtClean="0">
              <a:ea typeface="ヒラギノ角ゴ Pro W3" charset="-12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03738" y="4773613"/>
            <a:ext cx="4832350" cy="850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 smtClean="0">
                <a:latin typeface="+mn-lt"/>
                <a:ea typeface="ヒラギノ角ゴ Pro W3" charset="0"/>
                <a:cs typeface="ヒラギノ角ゴ Pro W3" charset="0"/>
              </a:rPr>
              <a:t>Craig Nelson/CIS 205/003/MW 11:30-2:00 </a:t>
            </a:r>
            <a:endParaRPr lang="en-US" sz="3200" dirty="0">
              <a:latin typeface="+mn-lt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dirty="0" smtClean="0"/>
              <a:t>Pointing Students in the Right Direction!</a:t>
            </a:r>
            <a:endParaRPr lang="en-US" dirty="0" smtClean="0">
              <a:ea typeface="ヒラギノ角ゴ Pro W3" charset="-12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8763"/>
            <a:ext cx="8229600" cy="4227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CourseMate is required for this course</a:t>
            </a:r>
            <a:r>
              <a:rPr lang="en-US" dirty="0" smtClean="0"/>
              <a:t>.</a:t>
            </a:r>
          </a:p>
          <a:p>
            <a:pPr algn="ctr">
              <a:buNone/>
            </a:pPr>
            <a:endParaRPr lang="en-US" sz="12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CourseMate</a:t>
            </a:r>
            <a:r>
              <a:rPr lang="en-US" sz="2400" dirty="0" smtClean="0"/>
              <a:t> </a:t>
            </a:r>
            <a:r>
              <a:rPr lang="en-US" sz="2400" dirty="0" smtClean="0"/>
              <a:t>includes: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Study tools to help you prepare for tests and exams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Quizzing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eBook </a:t>
            </a:r>
          </a:p>
          <a:p>
            <a:pPr marL="457200" indent="-457200">
              <a:buNone/>
            </a:pPr>
            <a:r>
              <a:rPr lang="en-US" sz="2400" dirty="0" smtClean="0"/>
              <a:t>2.  </a:t>
            </a:r>
            <a:r>
              <a:rPr lang="en-US" sz="2400" dirty="0" smtClean="0"/>
              <a:t>Additional study tools, including free study tools, designed to help you study smarter (not harder) are available at CengageBrain.com.</a:t>
            </a:r>
          </a:p>
          <a:p>
            <a:pPr marL="457200" indent="-457200">
              <a:buAutoNum type="arabicPeriod" startAt="2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Signing in to </a:t>
            </a:r>
            <a:r>
              <a:rPr lang="en-US" dirty="0" err="1" smtClean="0"/>
              <a:t>CourseMate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52813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Go to login.cengagebrain.com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8488" y="1989797"/>
            <a:ext cx="4776391" cy="311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72198" y="5235714"/>
            <a:ext cx="408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Click “Create an Account”  </a:t>
            </a:r>
          </a:p>
          <a:p>
            <a:pPr algn="ctr"/>
            <a:r>
              <a:rPr lang="en-US" sz="2000" dirty="0" smtClean="0">
                <a:latin typeface="+mj-lt"/>
              </a:rPr>
              <a:t>(After first time, use “Log In”)</a:t>
            </a:r>
            <a:endParaRPr lang="en-US" sz="2000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14875" y="3400425"/>
            <a:ext cx="1085850" cy="5524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714875" y="3952875"/>
            <a:ext cx="410018" cy="12828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in to </a:t>
            </a:r>
            <a:r>
              <a:rPr lang="en-US" dirty="0" err="1" smtClean="0"/>
              <a:t>CourseMate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702" t="17021" r="27773" b="21986"/>
          <a:stretch>
            <a:fillRect/>
          </a:stretch>
        </p:blipFill>
        <p:spPr bwMode="auto">
          <a:xfrm>
            <a:off x="457200" y="1783945"/>
            <a:ext cx="3391731" cy="2247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4444" t="13333" r="27779" b="9447"/>
          <a:stretch>
            <a:fillRect/>
          </a:stretch>
        </p:blipFill>
        <p:spPr bwMode="auto">
          <a:xfrm>
            <a:off x="4659018" y="2751151"/>
            <a:ext cx="3676908" cy="3071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93204" y="1227151"/>
            <a:ext cx="3810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b="1" dirty="0" smtClean="0">
                <a:latin typeface="+mj-lt"/>
              </a:rPr>
              <a:t>Step 1: </a:t>
            </a:r>
            <a:r>
              <a:rPr lang="en-US" sz="1600" dirty="0" smtClean="0">
                <a:latin typeface="+mj-lt"/>
              </a:rPr>
              <a:t>Enter access code from the Printed Access Card that accompanied your text or Instant Access Code you obtained from CengageBrain.com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 Unicode M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gray">
          <a:xfrm>
            <a:off x="342900" y="4305300"/>
            <a:ext cx="356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ts val="2400"/>
              </a:lnSpc>
            </a:pPr>
            <a:r>
              <a:rPr lang="en-US" sz="1600" b="1" dirty="0">
                <a:latin typeface="+mj-lt"/>
              </a:rPr>
              <a:t>Step 2:  </a:t>
            </a:r>
            <a:r>
              <a:rPr lang="en-US" sz="1600" dirty="0">
                <a:latin typeface="+mj-lt"/>
              </a:rPr>
              <a:t>Fill out account information and click “I agree” to License Agreement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29743" y="5284381"/>
            <a:ext cx="175101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7200" y="2657475"/>
            <a:ext cx="150495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62150" y="2179674"/>
            <a:ext cx="2431054" cy="7921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Signing in to </a:t>
            </a:r>
            <a:r>
              <a:rPr lang="en-US" dirty="0" err="1" smtClean="0"/>
              <a:t>CourseMate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583" t="13333" r="28125" b="11667"/>
          <a:stretch>
            <a:fillRect/>
          </a:stretch>
        </p:blipFill>
        <p:spPr bwMode="auto">
          <a:xfrm>
            <a:off x="457200" y="1783945"/>
            <a:ext cx="3859619" cy="3157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2833" t="15495" r="26634" b="18645"/>
          <a:stretch>
            <a:fillRect/>
          </a:stretch>
        </p:blipFill>
        <p:spPr bwMode="auto">
          <a:xfrm>
            <a:off x="4724400" y="2690812"/>
            <a:ext cx="38100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24400" y="1174345"/>
            <a:ext cx="381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ヒラギノ角ゴ Pro W3" charset="0"/>
                <a:cs typeface="ヒラギノ角ゴ Pro W3" charset="0"/>
              </a:rPr>
              <a:t>Step 3: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ヒラギノ角ゴ Pro W3" charset="0"/>
                <a:cs typeface="ヒラギノ角ゴ Pro W3" charset="0"/>
              </a:rPr>
              <a:t>Enter school information and click “Search”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gray">
          <a:xfrm>
            <a:off x="228600" y="5082363"/>
            <a:ext cx="3810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ts val="2400"/>
              </a:lnSpc>
            </a:pPr>
            <a:r>
              <a:rPr lang="en-US" sz="2000" b="1" dirty="0">
                <a:latin typeface="+mj-lt"/>
              </a:rPr>
              <a:t>Step 4:  </a:t>
            </a:r>
            <a:r>
              <a:rPr lang="en-US" sz="2000" dirty="0">
                <a:latin typeface="+mj-lt"/>
              </a:rPr>
              <a:t>Select school </a:t>
            </a:r>
          </a:p>
          <a:p>
            <a:pPr algn="ctr" eaLnBrk="1" hangingPunct="1">
              <a:lnSpc>
                <a:spcPts val="2400"/>
              </a:lnSpc>
            </a:pPr>
            <a:r>
              <a:rPr lang="en-US" sz="2000" dirty="0">
                <a:latin typeface="+mj-lt"/>
              </a:rPr>
              <a:t>and click “Continue”</a:t>
            </a: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H="1">
            <a:off x="2838892" y="2190308"/>
            <a:ext cx="2083981" cy="178626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 flipV="1">
            <a:off x="3402419" y="4724395"/>
            <a:ext cx="1520454" cy="7407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in to </a:t>
            </a:r>
            <a:r>
              <a:rPr lang="en-US" dirty="0" err="1" smtClean="0"/>
              <a:t>CourseMate</a:t>
            </a:r>
            <a:endParaRPr lang="en-US" dirty="0"/>
          </a:p>
        </p:txBody>
      </p:sp>
      <p:pic>
        <p:nvPicPr>
          <p:cNvPr id="4" name="Content Placeholder 3" descr="Coursemat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15" y="1778145"/>
            <a:ext cx="6092956" cy="34351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74471" y="4074710"/>
            <a:ext cx="2869529" cy="951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+mj-lt"/>
              </a:rPr>
              <a:t>Step 5: </a:t>
            </a:r>
            <a:r>
              <a:rPr lang="en-US" sz="2400" dirty="0" smtClean="0">
                <a:latin typeface="+mj-lt"/>
              </a:rPr>
              <a:t>Click “Open” to access CourseMate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 Unicode M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90177" y="4583875"/>
            <a:ext cx="1047750" cy="292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37927" y="4726379"/>
            <a:ext cx="2734125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into Your Course</a:t>
            </a:r>
            <a:endParaRPr lang="en-US" dirty="0"/>
          </a:p>
        </p:txBody>
      </p:sp>
      <p:pic>
        <p:nvPicPr>
          <p:cNvPr id="4" name="Content Placeholder 3" descr="CM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7488" y="1374383"/>
            <a:ext cx="5345313" cy="4227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:\DOCUME~1\jniesen\LOCALS~1\Temp\EverNoteDragSourceDir\f5042f66ee0398d6f0135ce4f7e1b5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3042" y="3633707"/>
            <a:ext cx="2735358" cy="196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8266" y="1600200"/>
            <a:ext cx="2574470" cy="416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Click “Enter  Course Key”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enter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 </a:t>
            </a:r>
            <a:r>
              <a:rPr lang="en-US" sz="2000" b="1" dirty="0"/>
              <a:t>CM-9781133113171-0000056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70861" y="2600695"/>
            <a:ext cx="1207008" cy="3676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67151" y="2755075"/>
            <a:ext cx="2803710" cy="2132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CourseMate</a:t>
            </a:r>
            <a:endParaRPr lang="en-US" dirty="0"/>
          </a:p>
        </p:txBody>
      </p:sp>
      <p:pic>
        <p:nvPicPr>
          <p:cNvPr id="4" name="Content Placeholder 3" descr="CourseMate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842" y="1419604"/>
            <a:ext cx="5337958" cy="4372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7929" y="1833955"/>
            <a:ext cx="3256728" cy="822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+mj-lt"/>
              </a:rPr>
              <a:t>Select Chapter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 Unicode M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92876" y="4221555"/>
            <a:ext cx="3256728" cy="951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+mj-lt"/>
              </a:rPr>
              <a:t>Select Resource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 Unicode M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48842" y="2460731"/>
            <a:ext cx="1047750" cy="390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05434" y="2288239"/>
            <a:ext cx="743408" cy="3449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348842" y="3030070"/>
            <a:ext cx="1555173" cy="28273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67080" y="4536374"/>
            <a:ext cx="771719" cy="2059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200</Words>
  <Application>Microsoft Office PowerPoint</Application>
  <PresentationFormat>On-screen Show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Welcome to  Database Management Systems</vt:lpstr>
      <vt:lpstr>Pointing Students in the Right Direction!</vt:lpstr>
      <vt:lpstr>Signing in to CourseMate</vt:lpstr>
      <vt:lpstr>Signing in to CourseMate</vt:lpstr>
      <vt:lpstr>Signing in to CourseMate</vt:lpstr>
      <vt:lpstr>Signing in to CourseMate</vt:lpstr>
      <vt:lpstr>Signing into Your Course</vt:lpstr>
      <vt:lpstr>CourseMate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Cengage Learning</dc:creator>
  <cp:lastModifiedBy>Windows User</cp:lastModifiedBy>
  <cp:revision>56</cp:revision>
  <dcterms:created xsi:type="dcterms:W3CDTF">2013-01-16T18:38:09Z</dcterms:created>
  <dcterms:modified xsi:type="dcterms:W3CDTF">2014-01-22T01:05:52Z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1623603318</vt:i4>
  </property>
  <property fmtid="{D5CDD505-2E9C-101B-9397-08002B2CF9AE}" pid="3" name="_NewReviewCycle">
    <vt:lpwstr/>
  </property>
  <property fmtid="{D5CDD505-2E9C-101B-9397-08002B2CF9AE}" pid="4" name="_EmailSubject">
    <vt:lpwstr>CIS 205/206</vt:lpwstr>
  </property>
  <property fmtid="{D5CDD505-2E9C-101B-9397-08002B2CF9AE}" pid="5" name="_AuthorEmail">
    <vt:lpwstr>Sarah.Hurley@cengage.com</vt:lpwstr>
  </property>
  <property fmtid="{D5CDD505-2E9C-101B-9397-08002B2CF9AE}" pid="6" name="_AuthorEmailDisplayName">
    <vt:lpwstr>Hurley, Sarah</vt:lpwstr>
  </property>
</Properties>
</file>